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50DF00-B43B-427C-B729-224BB76CFAF6}">
  <a:tblStyle styleId="{8E50DF00-B43B-427C-B729-224BB76CFAF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1EBCC8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1EBCC8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rgbClr val="000000"/>
      </a:tcTxStyle>
    </a:seCell>
    <a:swCell>
      <a:tcTxStyle b="on" i="off">
        <a:font>
          <a:latin typeface="Calibri"/>
          <a:ea typeface="Calibri"/>
          <a:cs typeface="Calibri"/>
        </a:font>
        <a:srgbClr val="000000"/>
      </a:tcTx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1EBCC8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3afebc0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3afebc0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f7ffdb47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6f7ffdb47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6f7ffdb47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6f7ffdb47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173d68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173d68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4173d68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4173d68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6f7ffdb4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6f7ffdb4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8947cfc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8947cfc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8947cfc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8947cfc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8947cfc6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8947cfc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8947cfc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8947cfc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6f7ffdb4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6f7ffdb4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3afebc0b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3afebc0b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6f7ffdb4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6f7ffdb4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6f7ffdb4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6f7ffdb4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6f7ffdb4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6f7ffdb4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6f7ffdb4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6f7ffdb4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6f7ffdb4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6f7ffdb4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6f7ffdb4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6f7ffdb4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6f7ffdb4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6f7ffdb4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6f7ffdb4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6f7ffdb4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f7ffdb4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6f7ffdb4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6f7ffdb4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6f7ffdb4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6f7ffdb4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6f7ffdb4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4173d687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4173d687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6f7ffdb4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6f7ffdb4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4173d68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4173d68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4173d687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4173d687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4173d687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4173d687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8947cfc6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8947cfc6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4173d68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4173d68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4173d68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4173d68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4173d687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4173d687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4173d687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4173d687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6f7ffdb47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6f7ffdb47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6f7ffdb4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6f7ffdb4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6f7ffdb47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6f7ffdb47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6f7ffdb47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6f7ffdb47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6f7ffdb47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6f7ffdb47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f7ffdb47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f7ffdb47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6f7ffdb47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6f7ffdb47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weyl@ufpa.br" TargetMode="External"/><Relationship Id="rId4" Type="http://schemas.openxmlformats.org/officeDocument/2006/relationships/hyperlink" Target="mailto:andrelpf@ufpa.br" TargetMode="External"/><Relationship Id="rId5" Type="http://schemas.openxmlformats.org/officeDocument/2006/relationships/hyperlink" Target="mailto:daynara@ufpa.b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Relationship Id="rId5" Type="http://schemas.openxmlformats.org/officeDocument/2006/relationships/image" Target="../media/image21.png"/><Relationship Id="rId6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Relationship Id="rId4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Relationship Id="rId4" Type="http://schemas.openxmlformats.org/officeDocument/2006/relationships/image" Target="../media/image59.png"/><Relationship Id="rId5" Type="http://schemas.openxmlformats.org/officeDocument/2006/relationships/image" Target="../media/image72.png"/><Relationship Id="rId6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/>
              <a:t>Tópicos Especiais em Telecomunicações IV: Tecnologias de Acesso e Soluções Emergentes para Redes 5G e Além</a:t>
            </a:r>
            <a:endParaRPr sz="35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7: Introdução à sistema massive MIMO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535075" y="3985225"/>
            <a:ext cx="694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Dr. João Crisóstomo Weyl Albuquerque Costa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jweyl@ufpa.br</a:t>
            </a:r>
            <a:r>
              <a:rPr lang="pt-BR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André Lucas Pinho Fernandes (</a:t>
            </a:r>
            <a:r>
              <a:rPr lang="pt-BR" u="sng">
                <a:solidFill>
                  <a:schemeClr val="hlink"/>
                </a:solidFill>
                <a:hlinkClick r:id="rId4"/>
              </a:rPr>
              <a:t>andrelpf@ufpa.br</a:t>
            </a:r>
            <a:r>
              <a:rPr lang="pt-BR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Daynara Dias Souza (</a:t>
            </a:r>
            <a:r>
              <a:rPr lang="pt-BR" u="sng">
                <a:solidFill>
                  <a:schemeClr val="hlink"/>
                </a:solidFill>
                <a:hlinkClick r:id="rId5"/>
              </a:rPr>
              <a:t>daynara@ufpa.br</a:t>
            </a:r>
            <a:r>
              <a:rPr lang="pt-BR"/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Marzetta’s asymptotic motivation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50" y="1017725"/>
            <a:ext cx="886880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Motivation for Massive MIMO: Favorable propagation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6"/>
            <a:ext cx="9144001" cy="3925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" y="0"/>
            <a:ext cx="91366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8" y="33338"/>
            <a:ext cx="9039225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Motivation for Massive MIMO: Channel hardening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9728"/>
            <a:ext cx="9144001" cy="3600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1822"/>
            <a:ext cx="9143999" cy="4722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194"/>
            <a:ext cx="9144001" cy="497531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/>
          <p:nvPr/>
        </p:nvSpPr>
        <p:spPr>
          <a:xfrm>
            <a:off x="0" y="174850"/>
            <a:ext cx="2426100" cy="3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7700100" y="174850"/>
            <a:ext cx="1355700" cy="3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4414"/>
            <a:ext cx="9144000" cy="4374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Multiuser MIMO Communication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4503900" cy="3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 sz="2100">
                <a:solidFill>
                  <a:schemeClr val="dk1"/>
                </a:solidFill>
              </a:rPr>
              <a:t>Uplink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From 𝐾 users to base station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Multipoint-to-point MIMO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BS </a:t>
            </a:r>
            <a:r>
              <a:rPr b="1" lang="pt-BR" sz="1700">
                <a:solidFill>
                  <a:schemeClr val="dk1"/>
                </a:solidFill>
              </a:rPr>
              <a:t>combines</a:t>
            </a:r>
            <a:r>
              <a:rPr lang="pt-BR" sz="1700">
                <a:solidFill>
                  <a:schemeClr val="dk1"/>
                </a:solidFill>
              </a:rPr>
              <a:t> the received signal based on UL channel estimates</a:t>
            </a:r>
            <a:endParaRPr sz="17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 sz="2100">
                <a:solidFill>
                  <a:schemeClr val="dk1"/>
                </a:solidFill>
              </a:rPr>
              <a:t>Downlink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From base station to 𝐾 users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Point-to-multipoint MIMO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Use TDD UL/DL reciprocity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DL </a:t>
            </a:r>
            <a:r>
              <a:rPr lang="pt-BR" sz="1700">
                <a:solidFill>
                  <a:schemeClr val="dk1"/>
                </a:solidFill>
              </a:rPr>
              <a:t>channel estimates</a:t>
            </a:r>
            <a:r>
              <a:rPr lang="pt-BR" sz="1700">
                <a:solidFill>
                  <a:schemeClr val="dk1"/>
                </a:solidFill>
              </a:rPr>
              <a:t> equal to </a:t>
            </a:r>
            <a:r>
              <a:rPr lang="pt-BR" sz="1700">
                <a:solidFill>
                  <a:schemeClr val="dk1"/>
                </a:solidFill>
              </a:rPr>
              <a:t>UL channel estimates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BS </a:t>
            </a:r>
            <a:r>
              <a:rPr b="1" lang="pt-BR" sz="1700">
                <a:solidFill>
                  <a:schemeClr val="dk1"/>
                </a:solidFill>
              </a:rPr>
              <a:t>precodes</a:t>
            </a:r>
            <a:r>
              <a:rPr lang="pt-BR" sz="1700">
                <a:solidFill>
                  <a:schemeClr val="dk1"/>
                </a:solidFill>
              </a:rPr>
              <a:t> the </a:t>
            </a:r>
            <a:r>
              <a:rPr lang="pt-BR" sz="1700">
                <a:solidFill>
                  <a:schemeClr val="dk1"/>
                </a:solidFill>
              </a:rPr>
              <a:t>transmitted</a:t>
            </a:r>
            <a:r>
              <a:rPr lang="pt-BR" sz="1700">
                <a:solidFill>
                  <a:schemeClr val="dk1"/>
                </a:solidFill>
              </a:rPr>
              <a:t> signals</a:t>
            </a:r>
            <a:r>
              <a:rPr lang="pt-BR" sz="1700">
                <a:solidFill>
                  <a:schemeClr val="dk1"/>
                </a:solidFill>
              </a:rPr>
              <a:t> based on channel estimates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450" y="1244163"/>
            <a:ext cx="3775450" cy="29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7186725" y="2308425"/>
            <a:ext cx="1740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𝑀-antenna base station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78" name="Google Shape;178;p30"/>
          <p:cNvCxnSpPr>
            <a:stCxn id="177" idx="1"/>
          </p:cNvCxnSpPr>
          <p:nvPr/>
        </p:nvCxnSpPr>
        <p:spPr>
          <a:xfrm rot="10800000">
            <a:off x="6686325" y="1972275"/>
            <a:ext cx="500400" cy="72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30"/>
          <p:cNvCxnSpPr>
            <a:stCxn id="177" idx="1"/>
          </p:cNvCxnSpPr>
          <p:nvPr/>
        </p:nvCxnSpPr>
        <p:spPr>
          <a:xfrm flipH="1">
            <a:off x="6708525" y="2698575"/>
            <a:ext cx="478200" cy="63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634900" cy="3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pt-BR">
                <a:solidFill>
                  <a:schemeClr val="dk1"/>
                </a:solidFill>
              </a:rPr>
              <a:t>Caso mais simples: Modelo de Wyner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Apenas 2 células e uma antena por célula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Ganho de canal intra-celular igual para todos os usuários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Ganho de canal inter-celular igual para todos os usuários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595563"/>
            <a:ext cx="85344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30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Problemas com point-to-point MIMO</a:t>
            </a:r>
            <a:endParaRPr sz="15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Massive MIMO</a:t>
            </a:r>
            <a:endParaRPr sz="19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i="1" lang="pt-BR" sz="1500">
                <a:solidFill>
                  <a:schemeClr val="dk1"/>
                </a:solidFill>
              </a:rPr>
              <a:t>channel hardening</a:t>
            </a:r>
            <a:endParaRPr i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i="1" lang="pt-BR" sz="1500">
                <a:solidFill>
                  <a:schemeClr val="dk1"/>
                </a:solidFill>
              </a:rPr>
              <a:t>favorable propagation</a:t>
            </a:r>
            <a:endParaRPr i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i="1" lang="pt-BR" sz="1500">
                <a:solidFill>
                  <a:schemeClr val="dk1"/>
                </a:solidFill>
              </a:rPr>
              <a:t>multiplexing gain</a:t>
            </a:r>
            <a:endParaRPr i="1" sz="15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>
                <a:solidFill>
                  <a:schemeClr val="dk1"/>
                </a:solidFill>
              </a:rPr>
              <a:t>Como melhorar o desempenho de redes celulares</a:t>
            </a:r>
            <a:endParaRPr sz="19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679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Aumentar a densidade de células</a:t>
            </a:r>
            <a:endParaRPr sz="1679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528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Georgia"/>
              <a:buChar char="○"/>
            </a:pPr>
            <a:r>
              <a:rPr lang="pt-BR" sz="1679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Aumentar o espectro de frequência</a:t>
            </a:r>
            <a:endParaRPr sz="1679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679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Aumentar a eficiência espectral</a:t>
            </a:r>
            <a:endParaRPr sz="1679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5280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Georgia"/>
              <a:buChar char="■"/>
            </a:pPr>
            <a:r>
              <a:rPr lang="pt-BR" sz="1679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aumentar a potência</a:t>
            </a:r>
            <a:endParaRPr sz="1679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5280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Georgia"/>
              <a:buChar char="■"/>
            </a:pPr>
            <a:r>
              <a:rPr lang="pt-BR" sz="1679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aumentar o número de antenas</a:t>
            </a:r>
            <a:endParaRPr sz="1679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9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5"/>
              <a:buChar char="●"/>
            </a:pPr>
            <a:r>
              <a:rPr lang="pt-BR" sz="1965">
                <a:solidFill>
                  <a:schemeClr val="dk1"/>
                </a:solidFill>
              </a:rPr>
              <a:t>Supondo um sistema celular com apenas duas células e um usuário por célula:</a:t>
            </a:r>
            <a:endParaRPr sz="196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6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65">
              <a:solidFill>
                <a:schemeClr val="dk1"/>
              </a:solidFill>
            </a:endParaRPr>
          </a:p>
          <a:p>
            <a:pPr indent="-353393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65"/>
              <a:buChar char="●"/>
            </a:pPr>
            <a:r>
              <a:rPr lang="pt-BR" sz="1965">
                <a:solidFill>
                  <a:schemeClr val="dk1"/>
                </a:solidFill>
              </a:rPr>
              <a:t>Sinal recebido:</a:t>
            </a:r>
            <a:endParaRPr sz="1965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8511025" y="2002250"/>
            <a:ext cx="65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76" y="3934225"/>
            <a:ext cx="5938600" cy="1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2460475" y="4672125"/>
            <a:ext cx="5345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Sinal desejado                 SInal interferente                 Ruído    </a:t>
            </a:r>
            <a:endParaRPr/>
          </a:p>
        </p:txBody>
      </p:sp>
      <p:cxnSp>
        <p:nvCxnSpPr>
          <p:cNvPr id="196" name="Google Shape;196;p32"/>
          <p:cNvCxnSpPr>
            <a:endCxn id="197" idx="1"/>
          </p:cNvCxnSpPr>
          <p:nvPr/>
        </p:nvCxnSpPr>
        <p:spPr>
          <a:xfrm flipH="1" rot="10800000">
            <a:off x="3659600" y="3601250"/>
            <a:ext cx="2837700" cy="546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32"/>
          <p:cNvCxnSpPr>
            <a:endCxn id="197" idx="1"/>
          </p:cNvCxnSpPr>
          <p:nvPr/>
        </p:nvCxnSpPr>
        <p:spPr>
          <a:xfrm flipH="1" rot="10800000">
            <a:off x="5822600" y="3601250"/>
            <a:ext cx="674700" cy="567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32"/>
          <p:cNvSpPr txBox="1"/>
          <p:nvPr/>
        </p:nvSpPr>
        <p:spPr>
          <a:xfrm>
            <a:off x="6497300" y="3401150"/>
            <a:ext cx="20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Sinais de informação</a:t>
            </a:r>
            <a:endParaRPr/>
          </a:p>
        </p:txBody>
      </p:sp>
      <p:cxnSp>
        <p:nvCxnSpPr>
          <p:cNvPr id="199" name="Google Shape;199;p32"/>
          <p:cNvCxnSpPr>
            <a:endCxn id="200" idx="2"/>
          </p:cNvCxnSpPr>
          <p:nvPr/>
        </p:nvCxnSpPr>
        <p:spPr>
          <a:xfrm rot="10800000">
            <a:off x="3067925" y="3703300"/>
            <a:ext cx="2221500" cy="397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32"/>
          <p:cNvCxnSpPr>
            <a:endCxn id="200" idx="2"/>
          </p:cNvCxnSpPr>
          <p:nvPr/>
        </p:nvCxnSpPr>
        <p:spPr>
          <a:xfrm rot="10800000">
            <a:off x="3067925" y="3703300"/>
            <a:ext cx="272700" cy="283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32"/>
          <p:cNvSpPr txBox="1"/>
          <p:nvPr/>
        </p:nvSpPr>
        <p:spPr>
          <a:xfrm>
            <a:off x="2677325" y="3303100"/>
            <a:ext cx="7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Canais </a:t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725" y="1569294"/>
            <a:ext cx="5345100" cy="150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>
                <a:solidFill>
                  <a:schemeClr val="dk1"/>
                </a:solidFill>
              </a:rPr>
              <a:t>Os canais dependem do ambiente de propagação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LoS: escalares determinísticos 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NLoS: variáveis aleatórias que mudam com o tempo e frequência</a:t>
            </a:r>
            <a:endParaRPr sz="1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Média do ganho do canal em LoS e NLoS são iguais:</a:t>
            </a:r>
            <a:r>
              <a:rPr lang="pt-BR" sz="1700"/>
              <a:t> </a:t>
            </a:r>
            <a:endParaRPr sz="1700"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688" y="1675325"/>
            <a:ext cx="3356717" cy="63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33"/>
          <p:cNvGrpSpPr/>
          <p:nvPr/>
        </p:nvGrpSpPr>
        <p:grpSpPr>
          <a:xfrm>
            <a:off x="6970400" y="703450"/>
            <a:ext cx="1776300" cy="1765025"/>
            <a:chOff x="6970400" y="703450"/>
            <a:chExt cx="1776300" cy="1765025"/>
          </a:xfrm>
        </p:grpSpPr>
        <p:sp>
          <p:nvSpPr>
            <p:cNvPr id="211" name="Google Shape;211;p33"/>
            <p:cNvSpPr/>
            <p:nvPr/>
          </p:nvSpPr>
          <p:spPr>
            <a:xfrm>
              <a:off x="6970400" y="1694775"/>
              <a:ext cx="385500" cy="7737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8564600" y="923875"/>
              <a:ext cx="182100" cy="342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 rot="-1521160">
              <a:off x="7140576" y="1437485"/>
              <a:ext cx="881387" cy="170963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3"/>
            <p:cNvSpPr txBox="1"/>
            <p:nvPr/>
          </p:nvSpPr>
          <p:spPr>
            <a:xfrm>
              <a:off x="7490900" y="703450"/>
              <a:ext cx="57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LOS</a:t>
              </a:r>
              <a:endParaRPr/>
            </a:p>
          </p:txBody>
        </p:sp>
      </p:grpSp>
      <p:grpSp>
        <p:nvGrpSpPr>
          <p:cNvPr id="215" name="Google Shape;215;p33"/>
          <p:cNvGrpSpPr/>
          <p:nvPr/>
        </p:nvGrpSpPr>
        <p:grpSpPr>
          <a:xfrm>
            <a:off x="6970400" y="2522525"/>
            <a:ext cx="1861900" cy="1978350"/>
            <a:chOff x="6970400" y="2522525"/>
            <a:chExt cx="1861900" cy="1978350"/>
          </a:xfrm>
        </p:grpSpPr>
        <p:sp>
          <p:nvSpPr>
            <p:cNvPr id="216" name="Google Shape;216;p33"/>
            <p:cNvSpPr/>
            <p:nvPr/>
          </p:nvSpPr>
          <p:spPr>
            <a:xfrm>
              <a:off x="6970400" y="3727175"/>
              <a:ext cx="385500" cy="7737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8650200" y="2970375"/>
              <a:ext cx="182100" cy="342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 rot="-1521160">
              <a:off x="7140576" y="3469885"/>
              <a:ext cx="881387" cy="170963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3"/>
            <p:cNvSpPr txBox="1"/>
            <p:nvPr/>
          </p:nvSpPr>
          <p:spPr>
            <a:xfrm>
              <a:off x="7784075" y="2522525"/>
              <a:ext cx="810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NLOS</a:t>
              </a: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8069000" y="2970375"/>
              <a:ext cx="96300" cy="5319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 rot="5400000">
              <a:off x="8442000" y="4186775"/>
              <a:ext cx="96300" cy="5319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 rot="1511756">
              <a:off x="7123853" y="3835795"/>
              <a:ext cx="881576" cy="17083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3" name="Google Shape;223;p33"/>
            <p:cNvCxnSpPr/>
            <p:nvPr/>
          </p:nvCxnSpPr>
          <p:spPr>
            <a:xfrm flipH="1" rot="10800000">
              <a:off x="8519600" y="3505675"/>
              <a:ext cx="206700" cy="77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4" name="Google Shape;224;p33"/>
            <p:cNvCxnSpPr/>
            <p:nvPr/>
          </p:nvCxnSpPr>
          <p:spPr>
            <a:xfrm>
              <a:off x="8133775" y="4186125"/>
              <a:ext cx="328200" cy="16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600" y="2970375"/>
            <a:ext cx="4548440" cy="63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33"/>
          <p:cNvGrpSpPr/>
          <p:nvPr/>
        </p:nvGrpSpPr>
        <p:grpSpPr>
          <a:xfrm>
            <a:off x="729275" y="3127475"/>
            <a:ext cx="1752300" cy="400200"/>
            <a:chOff x="729275" y="3127475"/>
            <a:chExt cx="1752300" cy="400200"/>
          </a:xfrm>
        </p:grpSpPr>
        <p:sp>
          <p:nvSpPr>
            <p:cNvPr id="227" name="Google Shape;227;p33"/>
            <p:cNvSpPr txBox="1"/>
            <p:nvPr/>
          </p:nvSpPr>
          <p:spPr>
            <a:xfrm>
              <a:off x="729275" y="3127475"/>
              <a:ext cx="1485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Rayleigh fading</a:t>
              </a:r>
              <a:endParaRPr/>
            </a:p>
          </p:txBody>
        </p:sp>
        <p:cxnSp>
          <p:nvCxnSpPr>
            <p:cNvPr id="228" name="Google Shape;228;p33"/>
            <p:cNvCxnSpPr>
              <a:stCxn id="227" idx="3"/>
              <a:endCxn id="225" idx="1"/>
            </p:cNvCxnSpPr>
            <p:nvPr/>
          </p:nvCxnSpPr>
          <p:spPr>
            <a:xfrm flipH="1" rot="10800000">
              <a:off x="2214575" y="3286175"/>
              <a:ext cx="267000" cy="41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29" name="Google Shape;229;p33"/>
          <p:cNvSpPr txBox="1"/>
          <p:nvPr/>
        </p:nvSpPr>
        <p:spPr>
          <a:xfrm>
            <a:off x="2296650" y="4567975"/>
            <a:ext cx="44208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canais na prática são uma mistura LoS e NLoS</a:t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6625" y="3926624"/>
            <a:ext cx="2290760" cy="5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>
                <a:solidFill>
                  <a:schemeClr val="dk1"/>
                </a:solidFill>
              </a:rPr>
              <a:t>Se o canal for determinístico a capacidade será: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>
                <a:solidFill>
                  <a:schemeClr val="dk1"/>
                </a:solidFill>
              </a:rPr>
              <a:t>Se o canal for a realização de uma variável aleatória a capacidade será: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0" l="2190" r="-2189" t="0"/>
          <a:stretch/>
        </p:blipFill>
        <p:spPr>
          <a:xfrm>
            <a:off x="1504363" y="1520063"/>
            <a:ext cx="34766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07" y="3172549"/>
            <a:ext cx="5203794" cy="102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4"/>
          <p:cNvCxnSpPr/>
          <p:nvPr/>
        </p:nvCxnSpPr>
        <p:spPr>
          <a:xfrm flipH="1">
            <a:off x="3671150" y="4137400"/>
            <a:ext cx="406800" cy="3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0" name="Google Shape;2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925" y="3508100"/>
            <a:ext cx="2809845" cy="4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1936550" y="4408725"/>
            <a:ext cx="333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Realização de variável aleatória que afeta a variação da interferência</a:t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1450" y="1914947"/>
            <a:ext cx="2396150" cy="436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Modelo de Wyner: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Ganhos de canal intra-celulares iguais: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Ganhos de canal inter-celulares iguais: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Razão entre os ganhos de canal inter-célula e intra-célula: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250" y="1811250"/>
            <a:ext cx="1020350" cy="3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250" y="2667900"/>
            <a:ext cx="1171300" cy="48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938" y="3667025"/>
            <a:ext cx="3544126" cy="10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 rotWithShape="1">
          <a:blip r:embed="rId6">
            <a:alphaModFix/>
          </a:blip>
          <a:srcRect b="0" l="0" r="27001" t="0"/>
          <a:stretch/>
        </p:blipFill>
        <p:spPr>
          <a:xfrm>
            <a:off x="4732075" y="1105213"/>
            <a:ext cx="4432848" cy="147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8511025" y="2002250"/>
            <a:ext cx="65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674550" y="4058050"/>
            <a:ext cx="15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Válido para uplink e downlink</a:t>
            </a:r>
            <a:endParaRPr/>
          </a:p>
        </p:txBody>
      </p:sp>
      <p:cxnSp>
        <p:nvCxnSpPr>
          <p:cNvPr id="255" name="Google Shape;255;p35"/>
          <p:cNvCxnSpPr>
            <a:stCxn id="254" idx="3"/>
            <a:endCxn id="251" idx="1"/>
          </p:cNvCxnSpPr>
          <p:nvPr/>
        </p:nvCxnSpPr>
        <p:spPr>
          <a:xfrm flipH="1" rot="10800000">
            <a:off x="2237850" y="4191550"/>
            <a:ext cx="562200" cy="1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9149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5"/>
              <a:buChar char="●"/>
            </a:pPr>
            <a:r>
              <a:rPr lang="pt-BR" sz="2565">
                <a:solidFill>
                  <a:schemeClr val="dk1"/>
                </a:solidFill>
              </a:rPr>
              <a:t>Modelo de Wyner:</a:t>
            </a:r>
            <a:endParaRPr sz="256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65">
              <a:solidFill>
                <a:schemeClr val="dk1"/>
              </a:solidFill>
            </a:endParaRPr>
          </a:p>
          <a:p>
            <a:pPr indent="-366093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5"/>
              <a:buChar char="○"/>
            </a:pPr>
            <a:r>
              <a:rPr lang="pt-BR" sz="2165">
                <a:solidFill>
                  <a:schemeClr val="dk1"/>
                </a:solidFill>
              </a:rPr>
              <a:t> Baixa interferência inter-célula:</a:t>
            </a:r>
            <a:endParaRPr sz="216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65">
              <a:solidFill>
                <a:schemeClr val="dk1"/>
              </a:solidFill>
            </a:endParaRPr>
          </a:p>
          <a:p>
            <a:pPr indent="-366093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5"/>
              <a:buChar char="○"/>
            </a:pPr>
            <a:r>
              <a:rPr lang="pt-BR" sz="2165">
                <a:solidFill>
                  <a:schemeClr val="dk1"/>
                </a:solidFill>
              </a:rPr>
              <a:t>Alta interferência inter-célula:</a:t>
            </a:r>
            <a:endParaRPr sz="216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8511025" y="2002250"/>
            <a:ext cx="65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50" y="1546950"/>
            <a:ext cx="189747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300" y="2646275"/>
            <a:ext cx="121542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4424" y="3681325"/>
            <a:ext cx="1275175" cy="73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Capacidade para o modelo de Wyner no cenário LoS para um usuário por célula: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SE: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SINR: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747" y="1912075"/>
            <a:ext cx="3620976" cy="9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923" y="3248100"/>
            <a:ext cx="4568976" cy="15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Modelo de Wyner no cenário NLoS para um usuário por célula: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SE: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" name="Google Shape;280;p38"/>
          <p:cNvSpPr/>
          <p:nvPr/>
        </p:nvSpPr>
        <p:spPr>
          <a:xfrm>
            <a:off x="6444525" y="3050450"/>
            <a:ext cx="706800" cy="9852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900" y="2221325"/>
            <a:ext cx="5982974" cy="20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7410675" y="2312775"/>
            <a:ext cx="471000" cy="134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8400" y="3265313"/>
            <a:ext cx="781500" cy="4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083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0"/>
              <a:buChar char="•"/>
            </a:pPr>
            <a:r>
              <a:rPr b="1" lang="pt-BR" sz="158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Fazendo a potência de transmissão tender ao infinito no modelo Wyner com uma antena por BS</a:t>
            </a:r>
            <a:endParaRPr b="1" sz="15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4684550" y="2427825"/>
            <a:ext cx="16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500" y="3418423"/>
            <a:ext cx="3683124" cy="6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825" y="1827550"/>
            <a:ext cx="39528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787" y="1940600"/>
            <a:ext cx="2832276" cy="7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66523"/>
            <a:ext cx="4893950" cy="16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/>
          <p:nvPr/>
        </p:nvSpPr>
        <p:spPr>
          <a:xfrm>
            <a:off x="4013050" y="2147825"/>
            <a:ext cx="558900" cy="35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/>
          <p:nvPr/>
        </p:nvSpPr>
        <p:spPr>
          <a:xfrm>
            <a:off x="4893950" y="3573863"/>
            <a:ext cx="558900" cy="35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85650" y="1152475"/>
            <a:ext cx="3826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Modelo de Wyner com apenas uma antena por BS:</a:t>
            </a:r>
            <a:endParaRPr>
              <a:solidFill>
                <a:schemeClr val="dk1"/>
              </a:solidFill>
            </a:endParaRPr>
          </a:p>
          <a:p>
            <a:pPr indent="-184150" lvl="1" marL="63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O caso NLoS fornece SE ligeiramente menor do que o caso LoS para a maioria dos SNRs, devido às flutuações aleatórias da magnitude do canal;</a:t>
            </a:r>
            <a:endParaRPr>
              <a:solidFill>
                <a:schemeClr val="dk1"/>
              </a:solidFill>
            </a:endParaRPr>
          </a:p>
          <a:p>
            <a:pPr indent="-184150" lvl="1" marL="63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A aleatoriedade se transforma em uma pequena vantagem em alta SNR;</a:t>
            </a:r>
            <a:endParaRPr>
              <a:solidFill>
                <a:schemeClr val="dk1"/>
              </a:solidFill>
            </a:endParaRPr>
          </a:p>
          <a:p>
            <a:pPr indent="-184150" lvl="1" marL="63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SE converge rapidamente ao limite com o aumento de SNR (p) quando a interferência inter-célula é alta;</a:t>
            </a:r>
            <a:endParaRPr>
              <a:solidFill>
                <a:schemeClr val="dk1"/>
              </a:solidFill>
            </a:endParaRPr>
          </a:p>
          <a:p>
            <a:pPr indent="-184150" lvl="1" marL="63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Isso se deve basicamente à falta de </a:t>
            </a:r>
            <a:r>
              <a:rPr b="1" lang="pt-BR">
                <a:solidFill>
                  <a:schemeClr val="dk1"/>
                </a:solidFill>
              </a:rPr>
              <a:t>graus de liberdade</a:t>
            </a:r>
            <a:r>
              <a:rPr lang="pt-BR">
                <a:solidFill>
                  <a:schemeClr val="dk1"/>
                </a:solidFill>
              </a:rPr>
              <a:t> na BS, que não consegue separar o sinal desejado da interferência de </a:t>
            </a:r>
            <a:r>
              <a:rPr b="1" lang="pt-BR">
                <a:solidFill>
                  <a:schemeClr val="dk1"/>
                </a:solidFill>
              </a:rPr>
              <a:t>uma única observação</a:t>
            </a:r>
            <a:r>
              <a:rPr lang="pt-BR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0" l="3035" r="0" t="0"/>
          <a:stretch/>
        </p:blipFill>
        <p:spPr>
          <a:xfrm>
            <a:off x="3955975" y="1294900"/>
            <a:ext cx="5188026" cy="293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/>
          <p:nvPr/>
        </p:nvSpPr>
        <p:spPr>
          <a:xfrm>
            <a:off x="4238700" y="4314250"/>
            <a:ext cx="4593600" cy="6156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Escalonamento de energia não pode contribuir muito para alcançar SE mais alto em redes celulares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400">
                <a:solidFill>
                  <a:schemeClr val="dk1"/>
                </a:solidFill>
              </a:rPr>
              <a:t>Ganho de arranjo de antenas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25" y="2027675"/>
            <a:ext cx="4250752" cy="19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/>
        </p:nvSpPr>
        <p:spPr>
          <a:xfrm>
            <a:off x="1919950" y="1658500"/>
            <a:ext cx="7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LoS</a:t>
            </a:r>
            <a:endParaRPr b="1"/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225" y="2089375"/>
            <a:ext cx="4324123" cy="177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/>
        </p:nvSpPr>
        <p:spPr>
          <a:xfrm>
            <a:off x="6734025" y="1728700"/>
            <a:ext cx="7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NLoS</a:t>
            </a:r>
            <a:endParaRPr b="1"/>
          </a:p>
        </p:txBody>
      </p:sp>
      <p:sp>
        <p:nvSpPr>
          <p:cNvPr id="315" name="Google Shape;315;p41"/>
          <p:cNvSpPr/>
          <p:nvPr/>
        </p:nvSpPr>
        <p:spPr>
          <a:xfrm>
            <a:off x="104600" y="1628600"/>
            <a:ext cx="4355400" cy="233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1"/>
          <p:cNvSpPr/>
          <p:nvPr/>
        </p:nvSpPr>
        <p:spPr>
          <a:xfrm>
            <a:off x="4572000" y="1628600"/>
            <a:ext cx="4519800" cy="233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1"/>
          <p:cNvSpPr txBox="1"/>
          <p:nvPr/>
        </p:nvSpPr>
        <p:spPr>
          <a:xfrm>
            <a:off x="3249275" y="3959300"/>
            <a:ext cx="2732100" cy="400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BS com arranjo de M antenas</a:t>
            </a:r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0276" y="4298725"/>
            <a:ext cx="4283425" cy="7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com point-to-point MIMO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2425"/>
            <a:ext cx="3773875" cy="333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975" y="1454025"/>
            <a:ext cx="4753626" cy="3162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pt-BR">
                <a:solidFill>
                  <a:schemeClr val="accent2"/>
                </a:solidFill>
              </a:rPr>
              <a:t>Usando MR combining: v</a:t>
            </a:r>
            <a:r>
              <a:rPr baseline="-25000" lang="pt-BR">
                <a:solidFill>
                  <a:schemeClr val="accent2"/>
                </a:solidFill>
              </a:rPr>
              <a:t>0</a:t>
            </a:r>
            <a:r>
              <a:rPr lang="pt-BR">
                <a:solidFill>
                  <a:schemeClr val="accent2"/>
                </a:solidFill>
              </a:rPr>
              <a:t> = h</a:t>
            </a:r>
            <a:r>
              <a:rPr baseline="-25000" lang="pt-BR">
                <a:solidFill>
                  <a:schemeClr val="accent2"/>
                </a:solidFill>
              </a:rPr>
              <a:t>0</a:t>
            </a:r>
            <a:r>
              <a:rPr baseline="30000" lang="pt-BR">
                <a:solidFill>
                  <a:schemeClr val="accent2"/>
                </a:solidFill>
              </a:rPr>
              <a:t>0</a:t>
            </a:r>
            <a:endParaRPr baseline="30000">
              <a:solidFill>
                <a:schemeClr val="accent2"/>
              </a:solidFill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75" y="3774800"/>
            <a:ext cx="6530648" cy="9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338" y="2571750"/>
            <a:ext cx="4398326" cy="9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249" y="1779675"/>
            <a:ext cx="4170501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29150" y="1152475"/>
            <a:ext cx="3701100" cy="3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035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pt-BR">
                <a:solidFill>
                  <a:schemeClr val="dk1"/>
                </a:solidFill>
              </a:rPr>
              <a:t>Modelo de Wyner com múltiplas antenas por BS:</a:t>
            </a:r>
            <a:endParaRPr sz="1700">
              <a:solidFill>
                <a:schemeClr val="dk1"/>
              </a:solidFill>
            </a:endParaRPr>
          </a:p>
          <a:p>
            <a:pPr indent="-177482" lvl="1" marL="54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pt-BR" sz="1700">
                <a:solidFill>
                  <a:schemeClr val="dk1"/>
                </a:solidFill>
              </a:rPr>
              <a:t>SNR</a:t>
            </a:r>
            <a:r>
              <a:rPr baseline="-25000" lang="pt-BR" sz="1700">
                <a:solidFill>
                  <a:schemeClr val="dk1"/>
                </a:solidFill>
              </a:rPr>
              <a:t>0 </a:t>
            </a:r>
            <a:r>
              <a:rPr lang="pt-BR" sz="1700">
                <a:solidFill>
                  <a:schemeClr val="dk1"/>
                </a:solidFill>
              </a:rPr>
              <a:t>= 0 dB e β̄ = −10 dB;</a:t>
            </a:r>
            <a:endParaRPr sz="1700">
              <a:solidFill>
                <a:schemeClr val="dk1"/>
              </a:solidFill>
            </a:endParaRPr>
          </a:p>
          <a:p>
            <a:pPr indent="-177482" lvl="1" marL="54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pt-BR" sz="1700">
                <a:solidFill>
                  <a:schemeClr val="dk1"/>
                </a:solidFill>
              </a:rPr>
              <a:t>A diferença entre LoS e NLoS é insignificante;</a:t>
            </a:r>
            <a:endParaRPr sz="1700">
              <a:solidFill>
                <a:schemeClr val="dk1"/>
              </a:solidFill>
            </a:endParaRPr>
          </a:p>
          <a:p>
            <a:pPr indent="-177482" lvl="1" marL="54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i="1" lang="pt-BR" sz="1700">
                <a:solidFill>
                  <a:schemeClr val="dk1"/>
                </a:solidFill>
              </a:rPr>
              <a:t>Channel hardening</a:t>
            </a:r>
            <a:r>
              <a:rPr i="1" lang="pt-BR" sz="1700">
                <a:solidFill>
                  <a:schemeClr val="dk1"/>
                </a:solidFill>
              </a:rPr>
              <a:t> -</a:t>
            </a:r>
            <a:r>
              <a:rPr lang="pt-BR" sz="1700">
                <a:solidFill>
                  <a:schemeClr val="dk1"/>
                </a:solidFill>
              </a:rPr>
              <a:t> endurecimento de canal, ou seja, o canal aleatório (NLoS) se comporta quase deterministicamente devido à diversidade espacial de ter várias antenas;</a:t>
            </a:r>
            <a:endParaRPr sz="1700">
              <a:solidFill>
                <a:schemeClr val="dk1"/>
              </a:solidFill>
            </a:endParaRPr>
          </a:p>
          <a:p>
            <a:pPr indent="-177482" lvl="1" marL="54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i="1" lang="pt-BR" sz="1700">
                <a:solidFill>
                  <a:schemeClr val="dk1"/>
                </a:solidFill>
              </a:rPr>
              <a:t>Favorable propagation</a:t>
            </a:r>
            <a:r>
              <a:rPr i="1" lang="pt-BR" sz="1700">
                <a:solidFill>
                  <a:schemeClr val="dk1"/>
                </a:solidFill>
              </a:rPr>
              <a:t> - </a:t>
            </a:r>
            <a:r>
              <a:rPr lang="pt-BR" sz="1700">
                <a:solidFill>
                  <a:schemeClr val="dk1"/>
                </a:solidFill>
              </a:rPr>
              <a:t>propagação favorável, ou seja, melhor habilidade de separar o sinal desejado do sinal interferente inter-celular;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462" y="1074675"/>
            <a:ext cx="5486526" cy="31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3"/>
          <p:cNvSpPr txBox="1"/>
          <p:nvPr/>
        </p:nvSpPr>
        <p:spPr>
          <a:xfrm>
            <a:off x="4914700" y="3001713"/>
            <a:ext cx="10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0.8 bit/s/Hz</a:t>
            </a:r>
            <a:endParaRPr/>
          </a:p>
        </p:txBody>
      </p:sp>
      <p:cxnSp>
        <p:nvCxnSpPr>
          <p:cNvPr id="336" name="Google Shape;336;p43"/>
          <p:cNvCxnSpPr/>
          <p:nvPr/>
        </p:nvCxnSpPr>
        <p:spPr>
          <a:xfrm flipH="1">
            <a:off x="4282875" y="3255663"/>
            <a:ext cx="699000" cy="2124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43"/>
          <p:cNvCxnSpPr/>
          <p:nvPr/>
        </p:nvCxnSpPr>
        <p:spPr>
          <a:xfrm flipH="1">
            <a:off x="4640800" y="1689988"/>
            <a:ext cx="299400" cy="8307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43"/>
          <p:cNvSpPr txBox="1"/>
          <p:nvPr/>
        </p:nvSpPr>
        <p:spPr>
          <a:xfrm>
            <a:off x="4481388" y="13432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3.3 bit/s/Hz</a:t>
            </a:r>
            <a:endParaRPr/>
          </a:p>
        </p:txBody>
      </p:sp>
      <p:sp>
        <p:nvSpPr>
          <p:cNvPr id="339" name="Google Shape;339;p43"/>
          <p:cNvSpPr txBox="1"/>
          <p:nvPr/>
        </p:nvSpPr>
        <p:spPr>
          <a:xfrm>
            <a:off x="4282875" y="4308075"/>
            <a:ext cx="4773000" cy="615600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Ganho de arranjo de antenas: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cresce logaritmicamente com o número de antenas M; 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Space-Division Multiple Access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75" y="1593353"/>
            <a:ext cx="3893350" cy="17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225" y="2005650"/>
            <a:ext cx="3766551" cy="10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025" y="4025725"/>
            <a:ext cx="5289099" cy="9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 txBox="1"/>
          <p:nvPr/>
        </p:nvSpPr>
        <p:spPr>
          <a:xfrm>
            <a:off x="311700" y="3520663"/>
            <a:ext cx="52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pt-BR" sz="1800">
                <a:solidFill>
                  <a:schemeClr val="accent2"/>
                </a:solidFill>
              </a:rPr>
              <a:t>Usando MR combining:  </a:t>
            </a:r>
            <a:endParaRPr baseline="30000" sz="1800">
              <a:solidFill>
                <a:schemeClr val="accent2"/>
              </a:solidFill>
            </a:endParaRPr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2225" y="3576450"/>
            <a:ext cx="1046737" cy="3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/>
        </p:nvSpPr>
        <p:spPr>
          <a:xfrm>
            <a:off x="1460425" y="2524100"/>
            <a:ext cx="72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/>
              <a:t>C</a:t>
            </a:r>
            <a:r>
              <a:rPr b="1" lang="pt-BR" sz="700"/>
              <a:t>ombining</a:t>
            </a:r>
            <a:endParaRPr b="1" sz="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aseline="30000">
              <a:solidFill>
                <a:schemeClr val="accent2"/>
              </a:solidFill>
            </a:endParaRPr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50" y="1270901"/>
            <a:ext cx="5900724" cy="16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350" y="3067175"/>
            <a:ext cx="5817300" cy="19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120500" y="3934700"/>
            <a:ext cx="1872300" cy="8313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multiplexing gain </a:t>
            </a:r>
            <a:r>
              <a:rPr lang="pt-BR"/>
              <a:t>ocorre na soma da SE por celula</a:t>
            </a:r>
            <a:endParaRPr/>
          </a:p>
        </p:txBody>
      </p:sp>
      <p:cxnSp>
        <p:nvCxnSpPr>
          <p:cNvPr id="361" name="Google Shape;361;p45"/>
          <p:cNvCxnSpPr>
            <a:stCxn id="360" idx="3"/>
          </p:cNvCxnSpPr>
          <p:nvPr/>
        </p:nvCxnSpPr>
        <p:spPr>
          <a:xfrm>
            <a:off x="1992800" y="4350350"/>
            <a:ext cx="564300" cy="2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13" y="2108425"/>
            <a:ext cx="4306951" cy="26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338" y="2137525"/>
            <a:ext cx="4306950" cy="25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288" y="1070750"/>
            <a:ext cx="5763426" cy="407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725" y="3212875"/>
            <a:ext cx="5511419" cy="7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700" y="1334350"/>
            <a:ext cx="3933149" cy="1802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Google Shape;384;p48"/>
          <p:cNvGraphicFramePr/>
          <p:nvPr/>
        </p:nvGraphicFramePr>
        <p:xfrm>
          <a:off x="1322689" y="39242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{8E50DF00-B43B-427C-B729-224BB76CFAF6}</a:tableStyleId>
              </a:tblPr>
              <a:tblGrid>
                <a:gridCol w="2020775"/>
                <a:gridCol w="2682150"/>
                <a:gridCol w="2376025"/>
              </a:tblGrid>
              <a:tr h="269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Higher cell density</a:t>
                      </a:r>
                      <a:endParaRPr/>
                    </a:p>
                  </a:txBody>
                  <a:tcPr marT="45725" marB="45725" marR="91450" marL="9145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Higher spectral efficiency</a:t>
                      </a:r>
                      <a:endParaRPr/>
                    </a:p>
                  </a:txBody>
                  <a:tcPr marT="45725" marB="45725" marR="91450" marL="9145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More spectrum</a:t>
                      </a:r>
                      <a:endParaRPr/>
                    </a:p>
                  </a:txBody>
                  <a:tcPr marT="45725" marB="45725" marR="91450" marL="9145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42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/>
                        <a:t>10x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/>
                        <a:t>10x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10x</a:t>
                      </a:r>
                      <a:endParaRPr sz="1000"/>
                    </a:p>
                  </a:txBody>
                  <a:tcPr marT="45725" marB="45725" marR="91450" marL="9145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/>
                        <a:t>56x</a:t>
                      </a:r>
                      <a:endParaRPr sz="1000"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pt-BR"/>
                        <a:t>6x</a:t>
                      </a:r>
                      <a:endParaRPr sz="1000"/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/>
                        <a:t>3x</a:t>
                      </a:r>
                      <a:endParaRPr sz="900"/>
                    </a:p>
                  </a:txBody>
                  <a:tcPr marT="45725" marB="45725" marR="91450" marL="9145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5" name="Google Shape;385;p48"/>
          <p:cNvSpPr txBox="1"/>
          <p:nvPr>
            <p:ph idx="1" type="body"/>
          </p:nvPr>
        </p:nvSpPr>
        <p:spPr>
          <a:xfrm>
            <a:off x="311700" y="923875"/>
            <a:ext cx="87513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Formas de melhorar o desempenho de redes celulares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9"/>
          <p:cNvSpPr txBox="1"/>
          <p:nvPr>
            <p:ph idx="1" type="body"/>
          </p:nvPr>
        </p:nvSpPr>
        <p:spPr>
          <a:xfrm>
            <a:off x="0" y="1152475"/>
            <a:ext cx="4764600" cy="3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29718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1ª Forma: Aumentar a densidade de células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0030" lvl="1" marL="74295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Implantação mais densa de pontos de acesso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82880" lvl="2" marL="11430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Distância mais curta: aumenta a SNR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0030" lvl="1" marL="74295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Desafio: 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82880" lvl="2" marL="11430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Maior interferência intercelular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82880" lvl="2" marL="11430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•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 WiFi + celular já é denso: o problema é a camada de cobertura (Coverage Tier) !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82880" lvl="2" marL="11430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•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Altos custos com a rede de transporte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82880" lvl="2" marL="1143000" rtl="0" algn="just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•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 comportamento de perdas do canal eventualmente irá se alterar se as distâncias continuarem se reduzindo.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2" name="Google Shape;3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075" y="3081725"/>
            <a:ext cx="4048102" cy="189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milbjo\Documents\Presentationer\ISY-dagen\example_ideal_joint_transmission.png" id="393" name="Google Shape;39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7725" y="258050"/>
            <a:ext cx="2895026" cy="257287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394" name="Google Shape;394;p49"/>
          <p:cNvSpPr/>
          <p:nvPr/>
        </p:nvSpPr>
        <p:spPr>
          <a:xfrm>
            <a:off x="4621025" y="4372175"/>
            <a:ext cx="2193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0"/>
          <p:cNvSpPr txBox="1"/>
          <p:nvPr>
            <p:ph idx="1" type="body"/>
          </p:nvPr>
        </p:nvSpPr>
        <p:spPr>
          <a:xfrm>
            <a:off x="-4925" y="1145175"/>
            <a:ext cx="40518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083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0"/>
              <a:buChar char="•"/>
            </a:pPr>
            <a:r>
              <a:rPr b="1" lang="pt-BR" sz="158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2ª Forma: Mais espectro de frequência</a:t>
            </a:r>
            <a:endParaRPr b="1" sz="15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7330" lvl="1" marL="74295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80"/>
              <a:buChar char="–"/>
            </a:pPr>
            <a:r>
              <a:rPr lang="pt-BR" sz="148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Em frequências maiores existem bandas não utilizadas que podem ser exploradas por novas aplicações de comunicação </a:t>
            </a:r>
            <a:endParaRPr sz="14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7330" lvl="1" marL="74295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80"/>
              <a:buChar char="–"/>
            </a:pPr>
            <a:r>
              <a:rPr lang="pt-BR" sz="148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Ondas milimétricas (30-300 GHz)</a:t>
            </a:r>
            <a:endParaRPr sz="14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7330" lvl="1" marL="74295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80"/>
              <a:buChar char="–"/>
            </a:pPr>
            <a:r>
              <a:rPr lang="pt-BR" sz="148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Desafios:		</a:t>
            </a:r>
            <a:endParaRPr sz="14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70180" lvl="2" marL="11430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Georgia"/>
              <a:buChar char="•"/>
            </a:pPr>
            <a:r>
              <a:rPr lang="pt-BR" sz="148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Maior perda de propagação</a:t>
            </a:r>
            <a:endParaRPr sz="14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70180" lvl="2" marL="11430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Georgia"/>
              <a:buChar char="•"/>
            </a:pPr>
            <a:r>
              <a:rPr lang="pt-BR" sz="148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Propagação de sinal muito diferente</a:t>
            </a:r>
            <a:endParaRPr sz="14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70180" lvl="2" marL="11430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pt-BR" sz="148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Projeto de novo para hardware</a:t>
            </a:r>
            <a:endParaRPr sz="14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70180" lvl="2" marL="114300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Georgia"/>
              <a:buChar char="•"/>
            </a:pPr>
            <a:r>
              <a:rPr lang="pt-BR" sz="148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Processamento mais complexo</a:t>
            </a:r>
            <a:endParaRPr sz="14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C:\Users\emilbjo\Documents\Presentationer\ISY-dagen\mmwave.png" id="401" name="Google Shape;4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7725" y="140725"/>
            <a:ext cx="3730125" cy="1011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50"/>
          <p:cNvCxnSpPr/>
          <p:nvPr/>
        </p:nvCxnSpPr>
        <p:spPr>
          <a:xfrm rot="10800000">
            <a:off x="6645754" y="724796"/>
            <a:ext cx="1156200" cy="507900"/>
          </a:xfrm>
          <a:prstGeom prst="straightConnector1">
            <a:avLst/>
          </a:prstGeom>
          <a:solidFill>
            <a:srgbClr val="1BC8A6"/>
          </a:solidFill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3" name="Google Shape;403;p50"/>
          <p:cNvSpPr/>
          <p:nvPr/>
        </p:nvSpPr>
        <p:spPr>
          <a:xfrm>
            <a:off x="6807925" y="1232700"/>
            <a:ext cx="204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Novas aplicações para comunicação</a:t>
            </a:r>
            <a:endParaRPr/>
          </a:p>
        </p:txBody>
      </p:sp>
      <p:cxnSp>
        <p:nvCxnSpPr>
          <p:cNvPr id="404" name="Google Shape;404;p50"/>
          <p:cNvCxnSpPr/>
          <p:nvPr/>
        </p:nvCxnSpPr>
        <p:spPr>
          <a:xfrm rot="10800000">
            <a:off x="5501820" y="651596"/>
            <a:ext cx="404400" cy="581100"/>
          </a:xfrm>
          <a:prstGeom prst="straightConnector1">
            <a:avLst/>
          </a:prstGeom>
          <a:solidFill>
            <a:srgbClr val="1BC8A6"/>
          </a:solidFill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05" name="Google Shape;405;p50"/>
          <p:cNvSpPr/>
          <p:nvPr/>
        </p:nvSpPr>
        <p:spPr>
          <a:xfrm>
            <a:off x="5117725" y="1232696"/>
            <a:ext cx="159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2G/3G/4G/WiFi,</a:t>
            </a:r>
            <a:b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TV,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o militar</a:t>
            </a:r>
            <a:endParaRPr/>
          </a:p>
        </p:txBody>
      </p:sp>
      <p:cxnSp>
        <p:nvCxnSpPr>
          <p:cNvPr id="406" name="Google Shape;406;p50"/>
          <p:cNvCxnSpPr/>
          <p:nvPr/>
        </p:nvCxnSpPr>
        <p:spPr>
          <a:xfrm rot="10800000">
            <a:off x="7499855" y="701096"/>
            <a:ext cx="302100" cy="531600"/>
          </a:xfrm>
          <a:prstGeom prst="straightConnector1">
            <a:avLst/>
          </a:prstGeom>
          <a:solidFill>
            <a:srgbClr val="1BC8A6"/>
          </a:solidFill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7" name="Google Shape;407;p50"/>
          <p:cNvCxnSpPr/>
          <p:nvPr/>
        </p:nvCxnSpPr>
        <p:spPr>
          <a:xfrm flipH="1" rot="10800000">
            <a:off x="7801954" y="701096"/>
            <a:ext cx="617100" cy="531600"/>
          </a:xfrm>
          <a:prstGeom prst="straightConnector1">
            <a:avLst/>
          </a:prstGeom>
          <a:solidFill>
            <a:srgbClr val="1BC8A6"/>
          </a:solidFill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8" name="Google Shape;408;p50"/>
          <p:cNvCxnSpPr/>
          <p:nvPr/>
        </p:nvCxnSpPr>
        <p:spPr>
          <a:xfrm rot="10800000">
            <a:off x="5836955" y="701096"/>
            <a:ext cx="1965000" cy="531600"/>
          </a:xfrm>
          <a:prstGeom prst="straightConnector1">
            <a:avLst/>
          </a:prstGeom>
          <a:solidFill>
            <a:srgbClr val="1BC8A6"/>
          </a:solidFill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09" name="Google Shape;409;p50"/>
          <p:cNvPicPr preferRelativeResize="0"/>
          <p:nvPr/>
        </p:nvPicPr>
        <p:blipFill rotWithShape="1">
          <a:blip r:embed="rId4">
            <a:alphaModFix/>
          </a:blip>
          <a:srcRect b="54576" l="0" r="0" t="0"/>
          <a:stretch/>
        </p:blipFill>
        <p:spPr>
          <a:xfrm>
            <a:off x="3854227" y="1890863"/>
            <a:ext cx="2861900" cy="11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4300" y="3167350"/>
            <a:ext cx="2979656" cy="18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5749" y="1963702"/>
            <a:ext cx="2452684" cy="10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0"/>
          <p:cNvSpPr/>
          <p:nvPr/>
        </p:nvSpPr>
        <p:spPr>
          <a:xfrm>
            <a:off x="6090600" y="2262425"/>
            <a:ext cx="502800" cy="1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0"/>
          <p:cNvSpPr/>
          <p:nvPr/>
        </p:nvSpPr>
        <p:spPr>
          <a:xfrm>
            <a:off x="2703348" y="4649320"/>
            <a:ext cx="358200" cy="383100"/>
          </a:xfrm>
          <a:prstGeom prst="mathMultiply">
            <a:avLst>
              <a:gd fmla="val 23520" name="adj1"/>
            </a:avLst>
          </a:prstGeom>
          <a:solidFill>
            <a:srgbClr val="C0504D"/>
          </a:solidFill>
          <a:ln cap="flat" cmpd="sng" w="25400">
            <a:solidFill>
              <a:srgbClr val="8C3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0"/>
          <p:cNvSpPr/>
          <p:nvPr/>
        </p:nvSpPr>
        <p:spPr>
          <a:xfrm rot="-6926687">
            <a:off x="681032" y="4552061"/>
            <a:ext cx="199003" cy="438133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9BBB59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0"/>
          <p:cNvSpPr txBox="1"/>
          <p:nvPr/>
        </p:nvSpPr>
        <p:spPr>
          <a:xfrm>
            <a:off x="1064300" y="4587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Hotspot Tier</a:t>
            </a:r>
            <a:endParaRPr/>
          </a:p>
        </p:txBody>
      </p:sp>
      <p:sp>
        <p:nvSpPr>
          <p:cNvPr id="416" name="Google Shape;416;p50"/>
          <p:cNvSpPr txBox="1"/>
          <p:nvPr/>
        </p:nvSpPr>
        <p:spPr>
          <a:xfrm>
            <a:off x="3061550" y="4640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Coverage Tier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083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0"/>
              <a:buChar char="•"/>
            </a:pPr>
            <a:r>
              <a:rPr b="1" lang="pt-BR" sz="158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3ª Forma: Maior eficiência espectral</a:t>
            </a:r>
            <a:endParaRPr b="1" sz="15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1"/>
          <p:cNvSpPr txBox="1"/>
          <p:nvPr/>
        </p:nvSpPr>
        <p:spPr>
          <a:xfrm>
            <a:off x="4684550" y="2427825"/>
            <a:ext cx="16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1"/>
          <p:cNvSpPr txBox="1"/>
          <p:nvPr/>
        </p:nvSpPr>
        <p:spPr>
          <a:xfrm>
            <a:off x="4043425" y="3855750"/>
            <a:ext cx="41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548" y="2227750"/>
            <a:ext cx="3380051" cy="141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1" y="2363176"/>
            <a:ext cx="1894175" cy="14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1"/>
          <p:cNvSpPr txBox="1"/>
          <p:nvPr/>
        </p:nvSpPr>
        <p:spPr>
          <a:xfrm>
            <a:off x="470984" y="3897023"/>
            <a:ext cx="95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 antena</a:t>
            </a:r>
            <a:endParaRPr sz="500"/>
          </a:p>
        </p:txBody>
      </p:sp>
      <p:sp>
        <p:nvSpPr>
          <p:cNvPr id="428" name="Google Shape;428;p51"/>
          <p:cNvSpPr txBox="1"/>
          <p:nvPr/>
        </p:nvSpPr>
        <p:spPr>
          <a:xfrm>
            <a:off x="6093675" y="3805225"/>
            <a:ext cx="198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MIMO: 100 antenas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5791200" y="1715713"/>
            <a:ext cx="2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Ganho de arranjo de antenas</a:t>
            </a:r>
            <a:endParaRPr/>
          </a:p>
        </p:txBody>
      </p:sp>
      <p:sp>
        <p:nvSpPr>
          <p:cNvPr id="430" name="Google Shape;430;p51"/>
          <p:cNvSpPr txBox="1"/>
          <p:nvPr/>
        </p:nvSpPr>
        <p:spPr>
          <a:xfrm>
            <a:off x="278550" y="1791925"/>
            <a:ext cx="38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Aumentar a potência de transmissão?</a:t>
            </a:r>
            <a:endParaRPr b="1" sz="158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5374825" y="4318725"/>
            <a:ext cx="35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Solução: Muitas transmissões simultâneas, direcionadas aos usuários</a:t>
            </a:r>
            <a:endParaRPr/>
          </a:p>
        </p:txBody>
      </p:sp>
      <p:sp>
        <p:nvSpPr>
          <p:cNvPr id="432" name="Google Shape;432;p51"/>
          <p:cNvSpPr txBox="1"/>
          <p:nvPr/>
        </p:nvSpPr>
        <p:spPr>
          <a:xfrm>
            <a:off x="103700" y="4318725"/>
            <a:ext cx="451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Caro para aumentar: Cada duplicação requer 17 vezes mais potência!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3" name="Google Shape;43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0725" y="2576538"/>
            <a:ext cx="2491535" cy="8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com point-to-point MIMO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119525" y="1075750"/>
            <a:ext cx="4019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 Multiplexing gain: 𝑆 = rank 𝑮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Line-of-sight: 𝑆 ≈ 1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Non-line-of-sight: 𝑆 = min (𝑀, 𝐾)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Mainly beamforming gain: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High SNR: Likely to be in line-of-sight (LOS)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Low SNR: Likely to be non-line-of-sight (NLOS)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Not scalable: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User devices are small, cannot fit many antennas</a:t>
            </a:r>
            <a:endParaRPr sz="16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927" y="1017725"/>
            <a:ext cx="4712601" cy="370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Desempenho de redes celulares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2"/>
          <p:cNvSpPr txBox="1"/>
          <p:nvPr>
            <p:ph idx="1" type="body"/>
          </p:nvPr>
        </p:nvSpPr>
        <p:spPr>
          <a:xfrm>
            <a:off x="972550" y="1057750"/>
            <a:ext cx="4260600" cy="3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Como alcançar 1000x mais dados?</a:t>
            </a:r>
            <a:endParaRPr b="1"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718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Maior densidade celular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0030" lvl="1" marL="74295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Mais pontos de acesso por km</a:t>
            </a:r>
            <a:r>
              <a:rPr baseline="30000"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30000"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718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Maior eficiência espectral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0030" lvl="1" marL="74295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Sinais diretivos para muitos usuários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718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Mais espectro de frequência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0030" lvl="1" marL="74295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Mais transmissão por segundo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40030" lvl="1" marL="74295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pt-BR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frequências muito mais altas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2"/>
          <p:cNvSpPr txBox="1"/>
          <p:nvPr/>
        </p:nvSpPr>
        <p:spPr>
          <a:xfrm>
            <a:off x="170837" y="1239134"/>
            <a:ext cx="80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10x?</a:t>
            </a:r>
            <a:endParaRPr sz="600"/>
          </a:p>
        </p:txBody>
      </p:sp>
      <p:sp>
        <p:nvSpPr>
          <p:cNvPr id="441" name="Google Shape;441;p52"/>
          <p:cNvSpPr txBox="1"/>
          <p:nvPr/>
        </p:nvSpPr>
        <p:spPr>
          <a:xfrm>
            <a:off x="214536" y="2233042"/>
            <a:ext cx="84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20x?</a:t>
            </a:r>
            <a:endParaRPr sz="600"/>
          </a:p>
        </p:txBody>
      </p:sp>
      <p:sp>
        <p:nvSpPr>
          <p:cNvPr id="442" name="Google Shape;442;p52"/>
          <p:cNvSpPr txBox="1"/>
          <p:nvPr/>
        </p:nvSpPr>
        <p:spPr>
          <a:xfrm>
            <a:off x="245216" y="3245914"/>
            <a:ext cx="66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5x?</a:t>
            </a:r>
            <a:endParaRPr sz="600"/>
          </a:p>
        </p:txBody>
      </p:sp>
      <p:sp>
        <p:nvSpPr>
          <p:cNvPr id="443" name="Google Shape;443;p52"/>
          <p:cNvSpPr txBox="1"/>
          <p:nvPr/>
        </p:nvSpPr>
        <p:spPr>
          <a:xfrm>
            <a:off x="8985" y="4258787"/>
            <a:ext cx="98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=</a:t>
            </a:r>
            <a:br>
              <a:rPr lang="pt-BR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pt-BR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1000</a:t>
            </a:r>
            <a:endParaRPr sz="600"/>
          </a:p>
        </p:txBody>
      </p:sp>
      <p:sp>
        <p:nvSpPr>
          <p:cNvPr id="444" name="Google Shape;444;p52"/>
          <p:cNvSpPr/>
          <p:nvPr/>
        </p:nvSpPr>
        <p:spPr>
          <a:xfrm>
            <a:off x="191075" y="1239125"/>
            <a:ext cx="620400" cy="364950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emilbjo\Documents\Artiklar\Konferens\ICT 2013\Presentation\celldensity.png" id="445" name="Google Shape;445;p52"/>
          <p:cNvPicPr preferRelativeResize="0"/>
          <p:nvPr/>
        </p:nvPicPr>
        <p:blipFill rotWithShape="1">
          <a:blip r:embed="rId3">
            <a:alphaModFix/>
          </a:blip>
          <a:srcRect b="15824" l="0" r="0" t="0"/>
          <a:stretch/>
        </p:blipFill>
        <p:spPr>
          <a:xfrm>
            <a:off x="5454917" y="1152475"/>
            <a:ext cx="3147969" cy="935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milbjo\Documents\Presentationer\ISY-dagen\mmwave.png" id="446" name="Google Shape;44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1438" y="3728250"/>
            <a:ext cx="4095902" cy="117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9553" y="2284648"/>
            <a:ext cx="3458700" cy="114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Multiuser MIMO Communication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 sz="2100">
                <a:solidFill>
                  <a:schemeClr val="dk1"/>
                </a:solidFill>
              </a:rPr>
              <a:t>Uplink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From 𝐾 users to base station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Multipoint-to-point MIMO</a:t>
            </a:r>
            <a:endParaRPr sz="17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 sz="2100">
                <a:solidFill>
                  <a:schemeClr val="dk1"/>
                </a:solidFill>
              </a:rPr>
              <a:t>Downlink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From base station to 𝐾 users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Point-to-multipoint MIMO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450" y="1244163"/>
            <a:ext cx="3775450" cy="29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7186725" y="2308425"/>
            <a:ext cx="1740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𝑀-antenna base station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5" name="Google Shape;85;p17"/>
          <p:cNvCxnSpPr>
            <a:stCxn id="84" idx="1"/>
          </p:cNvCxnSpPr>
          <p:nvPr/>
        </p:nvCxnSpPr>
        <p:spPr>
          <a:xfrm rot="10800000">
            <a:off x="6686325" y="1972275"/>
            <a:ext cx="500400" cy="72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7"/>
          <p:cNvCxnSpPr>
            <a:stCxn id="84" idx="1"/>
          </p:cNvCxnSpPr>
          <p:nvPr/>
        </p:nvCxnSpPr>
        <p:spPr>
          <a:xfrm flipH="1">
            <a:off x="6708525" y="2698575"/>
            <a:ext cx="478200" cy="63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Uplink in </a:t>
            </a:r>
            <a:r>
              <a:rPr lang="pt-BR"/>
              <a:t>Multiuser MIMO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350" y="1152475"/>
            <a:ext cx="6633874" cy="16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75" y="3129675"/>
            <a:ext cx="6078075" cy="15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What is the difference from point-to-point MIMO?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25" y="1212250"/>
            <a:ext cx="7634926" cy="35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Multiuser MIMO vs. Massive MIMO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Conventional multiuser MIMO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>
                <a:solidFill>
                  <a:schemeClr val="dk1"/>
                </a:solidFill>
              </a:rPr>
              <a:t>𝑀 ≤ 8, 𝐾 ≤ 4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>
                <a:solidFill>
                  <a:schemeClr val="dk1"/>
                </a:solidFill>
              </a:rPr>
              <a:t>Used in LTE and WiFi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>
                <a:solidFill>
                  <a:schemeClr val="dk1"/>
                </a:solidFill>
              </a:rPr>
              <a:t>Seldom reaches the min(𝑀, 𝐾) = 𝐾 capacity gain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Massive MIMO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>
                <a:solidFill>
                  <a:schemeClr val="dk1"/>
                </a:solidFill>
              </a:rPr>
              <a:t>𝑀 ≈ 100, 𝐾 ≈ 10 (or more)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>
                <a:solidFill>
                  <a:schemeClr val="dk1"/>
                </a:solidFill>
              </a:rPr>
              <a:t>More directive signals: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>
                <a:solidFill>
                  <a:schemeClr val="dk1"/>
                </a:solidFill>
              </a:rPr>
              <a:t>Less randomness, larger beamforming gain, less interference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>
                <a:solidFill>
                  <a:schemeClr val="dk1"/>
                </a:solidFill>
              </a:rPr>
              <a:t>Massive MIMO is multi-user MIMO with many antennas and users, no strict definition exists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" y="216425"/>
            <a:ext cx="9144000" cy="45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